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80ACC41-2415-4120-9C66-B824792D1DA1}">
  <a:tblStyle styleId="{F80ACC41-2415-4120-9C66-B824792D1DA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regular.fntdata"/><Relationship Id="rId25" Type="http://schemas.openxmlformats.org/officeDocument/2006/relationships/slide" Target="slides/slide19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9090756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9090756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467cc4386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467cc4386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c8979653ee49d57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c8979653ee49d57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46b66bb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46b66bb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c8979653ee49d57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c8979653ee49d57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c8979653ee49d57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c8979653ee49d57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c8979653ee49d57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c8979653ee49d57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5b09a96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5b09a96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c8979653ee49d5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c8979653ee49d5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c8979653ee49d57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c8979653ee49d57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9090756a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e9090756a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467cc4386_1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467cc4386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46bdc713c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46bdc71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933c8c4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d933c8c4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nRmn6hvTOd6T78n7HOtzbJy_bpMvKXH3/view" TargetMode="External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Disease Detector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Diagnose diabetes being at home.</a:t>
            </a:r>
            <a:endParaRPr/>
          </a:p>
        </p:txBody>
      </p:sp>
      <p:sp>
        <p:nvSpPr>
          <p:cNvPr id="69" name="Google Shape;69;p13"/>
          <p:cNvSpPr txBox="1"/>
          <p:nvPr>
            <p:ph idx="1" type="subTitle"/>
          </p:nvPr>
        </p:nvSpPr>
        <p:spPr>
          <a:xfrm>
            <a:off x="390525" y="32463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Group #3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Krisha Kocherla (0892897)					        </a:t>
            </a:r>
            <a:r>
              <a:rPr lang="en"/>
              <a:t>Amisha Yadav (0862881)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Navya Nagaraj (0889675)						</a:t>
            </a:r>
            <a:r>
              <a:rPr lang="en"/>
              <a:t>Krunal Patel (0864443)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 (DFD) (Module 1)</a:t>
            </a:r>
            <a:endParaRPr/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700" y="1900550"/>
            <a:ext cx="7888700" cy="293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Flowchart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(Module 1)</a:t>
            </a:r>
            <a:endParaRPr sz="3000"/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4450" y="0"/>
            <a:ext cx="57895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Get to know it better</a:t>
            </a:r>
            <a:endParaRPr sz="3000"/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263" y="2150350"/>
            <a:ext cx="7379374" cy="262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Get to know it better</a:t>
            </a:r>
            <a:endParaRPr sz="3000"/>
          </a:p>
        </p:txBody>
      </p:sp>
      <p:pic>
        <p:nvPicPr>
          <p:cNvPr id="162" name="Google Shape;162;p25" title="DiseaseDetector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49611"/>
            <a:ext cx="9144000" cy="459388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5"/>
          <p:cNvSpPr txBox="1"/>
          <p:nvPr/>
        </p:nvSpPr>
        <p:spPr>
          <a:xfrm>
            <a:off x="361300" y="16750"/>
            <a:ext cx="63036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Working</a:t>
            </a:r>
            <a:r>
              <a:rPr b="1" lang="en" sz="2400">
                <a:solidFill>
                  <a:srgbClr val="FFFFFF"/>
                </a:solidFill>
              </a:rPr>
              <a:t> model</a:t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Server logic</a:t>
            </a:r>
            <a:r>
              <a:rPr lang="en" sz="2400"/>
              <a:t> to </a:t>
            </a:r>
            <a:r>
              <a:rPr lang="en" sz="2400"/>
              <a:t>continually</a:t>
            </a:r>
            <a:r>
              <a:rPr lang="en" sz="2400"/>
              <a:t> ask symptom questions </a:t>
            </a:r>
            <a:endParaRPr sz="2400"/>
          </a:p>
        </p:txBody>
      </p:sp>
      <p:pic>
        <p:nvPicPr>
          <p:cNvPr id="169" name="Google Shape;1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00" y="2058683"/>
            <a:ext cx="9144000" cy="287708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 txBox="1"/>
          <p:nvPr/>
        </p:nvSpPr>
        <p:spPr>
          <a:xfrm>
            <a:off x="3491050" y="1832975"/>
            <a:ext cx="28782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 Application sends selected symptom to server</a:t>
            </a:r>
            <a:endParaRPr sz="1800">
              <a:solidFill>
                <a:srgbClr val="FF0000"/>
              </a:solidFill>
            </a:endParaRPr>
          </a:p>
        </p:txBody>
      </p:sp>
      <p:cxnSp>
        <p:nvCxnSpPr>
          <p:cNvPr id="171" name="Google Shape;171;p26"/>
          <p:cNvCxnSpPr>
            <a:stCxn id="170" idx="1"/>
          </p:cNvCxnSpPr>
          <p:nvPr/>
        </p:nvCxnSpPr>
        <p:spPr>
          <a:xfrm rot="10800000">
            <a:off x="875650" y="2062925"/>
            <a:ext cx="2615400" cy="1038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72" name="Google Shape;172;p26"/>
          <p:cNvSpPr txBox="1"/>
          <p:nvPr/>
        </p:nvSpPr>
        <p:spPr>
          <a:xfrm>
            <a:off x="3589550" y="2747375"/>
            <a:ext cx="53295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Server matches and will fetch the disease which has the same symptom which is selected</a:t>
            </a:r>
            <a:endParaRPr sz="1800">
              <a:solidFill>
                <a:srgbClr val="FF0000"/>
              </a:solidFill>
            </a:endParaRPr>
          </a:p>
        </p:txBody>
      </p:sp>
      <p:cxnSp>
        <p:nvCxnSpPr>
          <p:cNvPr id="173" name="Google Shape;173;p26"/>
          <p:cNvCxnSpPr>
            <a:stCxn id="172" idx="1"/>
          </p:cNvCxnSpPr>
          <p:nvPr/>
        </p:nvCxnSpPr>
        <p:spPr>
          <a:xfrm flipH="1">
            <a:off x="3403550" y="3081125"/>
            <a:ext cx="186000" cy="294900"/>
          </a:xfrm>
          <a:prstGeom prst="bentConnector2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74" name="Google Shape;174;p26"/>
          <p:cNvSpPr txBox="1"/>
          <p:nvPr/>
        </p:nvSpPr>
        <p:spPr>
          <a:xfrm>
            <a:off x="4046750" y="3890375"/>
            <a:ext cx="53295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Return random symptom to get the precise prediction</a:t>
            </a:r>
            <a:endParaRPr sz="1800">
              <a:solidFill>
                <a:srgbClr val="FF0000"/>
              </a:solidFill>
            </a:endParaRPr>
          </a:p>
        </p:txBody>
      </p:sp>
      <p:cxnSp>
        <p:nvCxnSpPr>
          <p:cNvPr id="175" name="Google Shape;175;p26"/>
          <p:cNvCxnSpPr/>
          <p:nvPr/>
        </p:nvCxnSpPr>
        <p:spPr>
          <a:xfrm flipH="1">
            <a:off x="2188850" y="4224125"/>
            <a:ext cx="1857900" cy="2571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Server logic</a:t>
            </a:r>
            <a:r>
              <a:rPr lang="en" sz="2400"/>
              <a:t> to predict the disease  </a:t>
            </a:r>
            <a:endParaRPr sz="2400"/>
          </a:p>
        </p:txBody>
      </p:sp>
      <p:pic>
        <p:nvPicPr>
          <p:cNvPr id="181" name="Google Shape;181;p27"/>
          <p:cNvPicPr preferRelativeResize="0"/>
          <p:nvPr/>
        </p:nvPicPr>
        <p:blipFill rotWithShape="1">
          <a:blip r:embed="rId3">
            <a:alphaModFix/>
          </a:blip>
          <a:srcRect b="29122" l="0" r="0" t="32078"/>
          <a:stretch/>
        </p:blipFill>
        <p:spPr>
          <a:xfrm>
            <a:off x="35700" y="2219649"/>
            <a:ext cx="9144000" cy="111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7"/>
          <p:cNvSpPr txBox="1"/>
          <p:nvPr/>
        </p:nvSpPr>
        <p:spPr>
          <a:xfrm>
            <a:off x="3064375" y="2000375"/>
            <a:ext cx="63036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Will return the disease name that have the same symptoms with it.</a:t>
            </a:r>
            <a:endParaRPr b="1">
              <a:solidFill>
                <a:srgbClr val="FF0000"/>
              </a:solidFill>
            </a:endParaRPr>
          </a:p>
        </p:txBody>
      </p:sp>
      <p:cxnSp>
        <p:nvCxnSpPr>
          <p:cNvPr id="183" name="Google Shape;183;p27"/>
          <p:cNvCxnSpPr>
            <a:stCxn id="182" idx="1"/>
          </p:cNvCxnSpPr>
          <p:nvPr/>
        </p:nvCxnSpPr>
        <p:spPr>
          <a:xfrm flipH="1">
            <a:off x="809875" y="2368025"/>
            <a:ext cx="2254500" cy="50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" name="Google Shape;184;p27"/>
          <p:cNvSpPr txBox="1"/>
          <p:nvPr/>
        </p:nvSpPr>
        <p:spPr>
          <a:xfrm>
            <a:off x="471950" y="3913475"/>
            <a:ext cx="82221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make rule depending on the datasets and based on that rule we will train our system to get </a:t>
            </a:r>
            <a:r>
              <a:rPr lang="en"/>
              <a:t>desired output.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Problem with implemented system</a:t>
            </a:r>
            <a:endParaRPr sz="3000"/>
          </a:p>
        </p:txBody>
      </p:sp>
      <p:sp>
        <p:nvSpPr>
          <p:cNvPr id="190" name="Google Shape;190;p28"/>
          <p:cNvSpPr txBox="1"/>
          <p:nvPr/>
        </p:nvSpPr>
        <p:spPr>
          <a:xfrm>
            <a:off x="633150" y="2029550"/>
            <a:ext cx="7616700" cy="27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 sz="1800">
                <a:solidFill>
                  <a:srgbClr val="666666"/>
                </a:solidFill>
              </a:rPr>
              <a:t>User Needs to select from large list of symptoms that are available. Which is somewhat </a:t>
            </a:r>
            <a:r>
              <a:rPr lang="en" sz="1800">
                <a:solidFill>
                  <a:srgbClr val="666666"/>
                </a:solidFill>
              </a:rPr>
              <a:t>inconvenient</a:t>
            </a:r>
            <a:r>
              <a:rPr lang="en" sz="1800">
                <a:solidFill>
                  <a:srgbClr val="666666"/>
                </a:solidFill>
              </a:rPr>
              <a:t> and unreliable to get accurate results.</a:t>
            </a:r>
            <a:endParaRPr sz="1800"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 sz="1800">
                <a:solidFill>
                  <a:srgbClr val="666666"/>
                </a:solidFill>
              </a:rPr>
              <a:t>Not reliable enough.</a:t>
            </a:r>
            <a:endParaRPr sz="1800"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 sz="1800">
                <a:solidFill>
                  <a:srgbClr val="666666"/>
                </a:solidFill>
              </a:rPr>
              <a:t>Cannot predict if the user has some other symptoms related to diabetes which is not present in database.</a:t>
            </a:r>
            <a:endParaRPr sz="18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head shot of young people sitting on a boardwalk" id="195" name="Google Shape;195;p29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>
            <p:ph type="title"/>
          </p:nvPr>
        </p:nvSpPr>
        <p:spPr>
          <a:xfrm>
            <a:off x="490250" y="564450"/>
            <a:ext cx="8155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Further enhancements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Generating &amp; implementing rules to predict the disease with </a:t>
            </a:r>
            <a:r>
              <a:rPr lang="en" sz="2400"/>
              <a:t>at least</a:t>
            </a:r>
            <a:r>
              <a:rPr lang="en" sz="2400"/>
              <a:t> 75% of accuracy 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Try to implement Machine learning algorithm to fetch accurate symptoms from user &amp; to </a:t>
            </a:r>
            <a:r>
              <a:rPr lang="en" sz="2400"/>
              <a:t>truly</a:t>
            </a:r>
            <a:r>
              <a:rPr lang="en" sz="2400"/>
              <a:t> understand the users situation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Will work on Module 2</a:t>
            </a:r>
            <a:endParaRPr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will work (DFD) (Module 2)</a:t>
            </a:r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925" y="1778800"/>
            <a:ext cx="7153275" cy="325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0"/>
          <p:cNvSpPr txBox="1"/>
          <p:nvPr/>
        </p:nvSpPr>
        <p:spPr>
          <a:xfrm>
            <a:off x="142300" y="2987675"/>
            <a:ext cx="20355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takes suggested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tests at hospitals</a:t>
            </a:r>
            <a:endParaRPr/>
          </a:p>
        </p:txBody>
      </p:sp>
      <p:cxnSp>
        <p:nvCxnSpPr>
          <p:cNvPr id="204" name="Google Shape;204;p30"/>
          <p:cNvCxnSpPr>
            <a:stCxn id="203" idx="0"/>
          </p:cNvCxnSpPr>
          <p:nvPr/>
        </p:nvCxnSpPr>
        <p:spPr>
          <a:xfrm rot="-5400000">
            <a:off x="1326850" y="2366675"/>
            <a:ext cx="454200" cy="787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10" name="Google Shape;210;p31"/>
          <p:cNvSpPr txBox="1"/>
          <p:nvPr/>
        </p:nvSpPr>
        <p:spPr>
          <a:xfrm>
            <a:off x="633150" y="2029550"/>
            <a:ext cx="7616700" cy="27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100">
                <a:highlight>
                  <a:srgbClr val="FFFFFF"/>
                </a:highlight>
              </a:rPr>
              <a:t>Kahn, M. (2018). </a:t>
            </a:r>
            <a:r>
              <a:rPr i="1" lang="en" sz="1100">
                <a:highlight>
                  <a:srgbClr val="FFFFFF"/>
                </a:highlight>
              </a:rPr>
              <a:t>UCI Machine Learning Repository: Diabetes Data Set</a:t>
            </a:r>
            <a:r>
              <a:rPr lang="en" sz="1100">
                <a:highlight>
                  <a:srgbClr val="FFFFFF"/>
                </a:highlight>
              </a:rPr>
              <a:t>. [online] Archive.ics.uci.edu. Available at: https://archive.ics.uci.edu/ml/datasets/diabetes [Accessed 14 Oct. 2018]</a:t>
            </a:r>
            <a:r>
              <a:rPr lang="en" sz="1000">
                <a:highlight>
                  <a:srgbClr val="FFFFFF"/>
                </a:highlight>
              </a:rPr>
              <a:t>.</a:t>
            </a:r>
            <a:endParaRPr sz="1000"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FFFFF"/>
              </a:highlight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100">
                <a:solidFill>
                  <a:srgbClr val="222222"/>
                </a:solidFill>
                <a:highlight>
                  <a:srgbClr val="FFFFFF"/>
                </a:highlight>
              </a:rPr>
              <a:t>Chui, Kwok, Wadee Alhalabi, Sally Pang, Patricia Pablos, Ryan Liu, and Mingbo Zhao. "Disease Diagnosis in Smart Healthcare: Innovation, Technologies and Applications." Sustainability 9, no. 12 (2017): 2309. doi:10.3390/su9122309</a:t>
            </a:r>
            <a:endParaRPr sz="11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●"/>
            </a:pPr>
            <a:r>
              <a:rPr b="1" lang="en" sz="1100">
                <a:solidFill>
                  <a:srgbClr val="222222"/>
                </a:solidFill>
                <a:highlight>
                  <a:srgbClr val="FFFFFF"/>
                </a:highlight>
              </a:rPr>
              <a:t>Github Url</a:t>
            </a:r>
            <a:r>
              <a:rPr lang="en" sz="1100">
                <a:solidFill>
                  <a:srgbClr val="222222"/>
                </a:solidFill>
                <a:highlight>
                  <a:srgbClr val="FFFFFF"/>
                </a:highlight>
              </a:rPr>
              <a:t> : https://github.com/KrunalPatel2194/ClinicalDicision</a:t>
            </a:r>
            <a:endParaRPr sz="11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460950" y="2065350"/>
            <a:ext cx="36873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75" name="Google Shape;75;p14"/>
          <p:cNvSpPr txBox="1"/>
          <p:nvPr/>
        </p:nvSpPr>
        <p:spPr>
          <a:xfrm>
            <a:off x="4572000" y="836325"/>
            <a:ext cx="4119900" cy="39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b="1" i="1" sz="18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Problem with current system</a:t>
            </a:r>
            <a:endParaRPr b="1" i="1" sz="18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Objective</a:t>
            </a:r>
            <a:endParaRPr b="1" i="1" sz="18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Advantages of proposed system</a:t>
            </a:r>
            <a:endParaRPr b="1" i="1" sz="18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Briefing Diabetes</a:t>
            </a:r>
            <a:endParaRPr b="1" i="1" sz="18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Modules of proposed system</a:t>
            </a:r>
            <a:endParaRPr b="1" i="1" sz="18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Dataset &amp; Algorithm</a:t>
            </a:r>
            <a:endParaRPr b="1" i="1" sz="18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Working prototype</a:t>
            </a:r>
            <a:endParaRPr b="1" i="1" sz="18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Problem with implemented system</a:t>
            </a:r>
            <a:endParaRPr b="1" i="1" sz="18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Future enhancements</a:t>
            </a:r>
            <a:endParaRPr b="1" i="1" sz="18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i="1" sz="18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471925" y="2097475"/>
            <a:ext cx="8222100" cy="30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 clinical decision-support system is any computer program designed to help medical professionals to make clinical decisions. It deals with clinical data and medical knowledge is intended to provide decision support.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It is easy to use for all genres like doctors, caretakers, nurses and patients.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It can be time effective.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Considering these advantages our projects deals with helping individuals by intaking their symptoms and outputting the results.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0425" y="1716475"/>
            <a:ext cx="5533576" cy="34270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90900" y="1766675"/>
            <a:ext cx="4524600" cy="30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Need to take an appointment </a:t>
            </a:r>
            <a:r>
              <a:rPr lang="en" sz="1800"/>
              <a:t>beforehand and to be present at specified time or even wait in queue.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Due to high consultancy many people avoid taking appointments and    sometimes put themselves at risk without knowing the actual cause behind their symptoms.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Present Virtual diagnostic apps are not accurate enough to rely on it.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93" name="Google Shape;93;p17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solution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(Disease Detector)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95" name="Google Shape;95;p17"/>
          <p:cNvSpPr txBox="1"/>
          <p:nvPr>
            <p:ph idx="2" type="body"/>
          </p:nvPr>
        </p:nvSpPr>
        <p:spPr>
          <a:xfrm>
            <a:off x="4939500" y="8766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Time effective solution to diagnose any conditions from anywhere at any time.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Diagnosis cost is reduced due to no </a:t>
            </a:r>
            <a:r>
              <a:rPr lang="en" sz="2400"/>
              <a:t>commutation and consultation required.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Many people can be diagnosed at any given time</a:t>
            </a:r>
            <a:r>
              <a:rPr lang="en" sz="2400"/>
              <a:t>  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Mission statement: </a:t>
            </a:r>
            <a:endParaRPr b="1"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To replace general doctors with human interactive interface to detect diseases(Diabetes) and to suggest the medical tests to confirm the results if user wants it.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471900" y="11959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Briefing Diabetes</a:t>
            </a:r>
            <a:endParaRPr i="1" sz="1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Diabetes is a chronic disease in which the body either cannot produce insulin or cannot use the insulin (hormone that controls amount of glucose in blood) it produces.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 i="1" sz="1600"/>
          </a:p>
        </p:txBody>
      </p:sp>
      <p:cxnSp>
        <p:nvCxnSpPr>
          <p:cNvPr id="107" name="Google Shape;107;p19"/>
          <p:cNvCxnSpPr/>
          <p:nvPr/>
        </p:nvCxnSpPr>
        <p:spPr>
          <a:xfrm rot="10800000">
            <a:off x="678550" y="1972765"/>
            <a:ext cx="1500" cy="101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08" name="Google Shape;108;p19"/>
          <p:cNvSpPr txBox="1"/>
          <p:nvPr>
            <p:ph type="title"/>
          </p:nvPr>
        </p:nvSpPr>
        <p:spPr>
          <a:xfrm>
            <a:off x="727112" y="1843499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Generic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727094" y="2209725"/>
            <a:ext cx="2764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a chronic condition associated with abnormally high level of sugar in the blood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10" name="Google Shape;110;p19"/>
          <p:cNvCxnSpPr/>
          <p:nvPr/>
        </p:nvCxnSpPr>
        <p:spPr>
          <a:xfrm>
            <a:off x="666350" y="3375004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11" name="Google Shape;111;p19"/>
          <p:cNvSpPr txBox="1"/>
          <p:nvPr>
            <p:ph type="title"/>
          </p:nvPr>
        </p:nvSpPr>
        <p:spPr>
          <a:xfrm>
            <a:off x="637212" y="3669391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Gestational	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650902" y="3883225"/>
            <a:ext cx="38448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occurs during pregnancy when the body cannot produce enough insulin to handle the effects of a growing baby and changing hormone level.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13" name="Google Shape;113;p19"/>
          <p:cNvCxnSpPr>
            <a:endCxn id="114" idx="1"/>
          </p:cNvCxnSpPr>
          <p:nvPr/>
        </p:nvCxnSpPr>
        <p:spPr>
          <a:xfrm rot="10800000">
            <a:off x="3699437" y="2047436"/>
            <a:ext cx="0" cy="108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14" name="Google Shape;114;p19"/>
          <p:cNvSpPr txBox="1"/>
          <p:nvPr>
            <p:ph type="title"/>
          </p:nvPr>
        </p:nvSpPr>
        <p:spPr>
          <a:xfrm>
            <a:off x="3699437" y="185138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Type 1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115" name="Google Shape;115;p19"/>
          <p:cNvCxnSpPr/>
          <p:nvPr/>
        </p:nvCxnSpPr>
        <p:spPr>
          <a:xfrm>
            <a:off x="4957475" y="3375021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16" name="Google Shape;116;p19"/>
          <p:cNvSpPr txBox="1"/>
          <p:nvPr>
            <p:ph type="title"/>
          </p:nvPr>
        </p:nvSpPr>
        <p:spPr>
          <a:xfrm>
            <a:off x="5004537" y="366611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Retinopathy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5004516" y="4032350"/>
            <a:ext cx="30999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Occurs to the retina due to diabetes mellitus and leads to blindness.</a:t>
            </a: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8" name="Google Shape;118;p19"/>
          <p:cNvGraphicFramePr/>
          <p:nvPr/>
        </p:nvGraphicFramePr>
        <p:xfrm>
          <a:off x="246900" y="29832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{F80ACC41-2415-4120-9C66-B824792D1DA1}</a:tableStyleId>
              </a:tblPr>
              <a:tblGrid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3717125" y="2247825"/>
            <a:ext cx="25680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Occurs when the immune system 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fallaciously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attacks and kills the beta cells of pancreas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20" name="Google Shape;120;p19"/>
          <p:cNvCxnSpPr/>
          <p:nvPr/>
        </p:nvCxnSpPr>
        <p:spPr>
          <a:xfrm rot="10800000">
            <a:off x="6281837" y="2051936"/>
            <a:ext cx="8400" cy="93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21" name="Google Shape;121;p19"/>
          <p:cNvSpPr txBox="1"/>
          <p:nvPr>
            <p:ph type="title"/>
          </p:nvPr>
        </p:nvSpPr>
        <p:spPr>
          <a:xfrm>
            <a:off x="6290237" y="185138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Type 2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6307925" y="2095425"/>
            <a:ext cx="2764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ccurs when the body can’t properly use the insulin that is released or does not have enough  produced insulin.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794328" y="1843725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Modules</a:t>
            </a:r>
            <a:endParaRPr sz="2800"/>
          </a:p>
        </p:txBody>
      </p:sp>
      <p:sp>
        <p:nvSpPr>
          <p:cNvPr id="128" name="Google Shape;128;p20"/>
          <p:cNvSpPr txBox="1"/>
          <p:nvPr>
            <p:ph type="title"/>
          </p:nvPr>
        </p:nvSpPr>
        <p:spPr>
          <a:xfrm>
            <a:off x="4337500" y="1328676"/>
            <a:ext cx="3753900" cy="9621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Usable by anyone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 get suggestions about their conditions</a:t>
            </a:r>
            <a:endParaRPr sz="1400"/>
          </a:p>
        </p:txBody>
      </p:sp>
      <p:cxnSp>
        <p:nvCxnSpPr>
          <p:cNvPr id="129" name="Google Shape;129;p20"/>
          <p:cNvCxnSpPr>
            <a:stCxn id="128" idx="2"/>
            <a:endCxn id="130" idx="0"/>
          </p:cNvCxnSpPr>
          <p:nvPr/>
        </p:nvCxnSpPr>
        <p:spPr>
          <a:xfrm>
            <a:off x="6214450" y="2290776"/>
            <a:ext cx="0" cy="6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20"/>
          <p:cNvSpPr txBox="1"/>
          <p:nvPr>
            <p:ph type="title"/>
          </p:nvPr>
        </p:nvSpPr>
        <p:spPr>
          <a:xfrm>
            <a:off x="4337501" y="2905157"/>
            <a:ext cx="3753900" cy="962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Usable by Hospital staff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 get report based on the result of the tests</a:t>
            </a:r>
            <a:endParaRPr sz="1400"/>
          </a:p>
        </p:txBody>
      </p:sp>
      <p:sp>
        <p:nvSpPr>
          <p:cNvPr id="131" name="Google Shape;131;p20"/>
          <p:cNvSpPr txBox="1"/>
          <p:nvPr/>
        </p:nvSpPr>
        <p:spPr>
          <a:xfrm>
            <a:off x="5395350" y="727675"/>
            <a:ext cx="40821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Module 1</a:t>
            </a:r>
            <a:endParaRPr b="1" sz="2400"/>
          </a:p>
        </p:txBody>
      </p:sp>
      <p:sp>
        <p:nvSpPr>
          <p:cNvPr id="132" name="Google Shape;132;p20"/>
          <p:cNvSpPr txBox="1"/>
          <p:nvPr/>
        </p:nvSpPr>
        <p:spPr>
          <a:xfrm>
            <a:off x="5457750" y="3975975"/>
            <a:ext cx="40821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Module 2</a:t>
            </a:r>
            <a:endParaRPr b="1"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1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>
            <p:ph type="title"/>
          </p:nvPr>
        </p:nvSpPr>
        <p:spPr>
          <a:xfrm>
            <a:off x="468350" y="1205100"/>
            <a:ext cx="8188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Technology used: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.Net (MVC)  MS SQL JQuery Bootstrap</a:t>
            </a:r>
            <a:endParaRPr sz="3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Dataset </a:t>
            </a:r>
            <a:r>
              <a:rPr lang="en" sz="4800"/>
              <a:t>:</a:t>
            </a:r>
            <a:endParaRPr sz="4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Kahn, M. (2018). </a:t>
            </a:r>
            <a:r>
              <a:rPr i="1" lang="en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UCI Machine Learning Repository: Diabetes Data Set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[online] Archive.ics.uci.edu. Available at: https://archive.ics.uci.edu/ml/datasets/diabetes [Accessed 14 Oct. 2018]</a:t>
            </a: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4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t/>
            </a:r>
            <a:endParaRPr sz="3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